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5143500" cx="9144000"/>
  <p:notesSz cx="6858000" cy="9144000"/>
  <p:embeddedFontLst>
    <p:embeddedFont>
      <p:font typeface="Raleway"/>
      <p:regular r:id="rId25"/>
      <p:bold r:id="rId26"/>
      <p:italic r:id="rId27"/>
      <p:boldItalic r:id="rId28"/>
    </p:embeddedFont>
    <p:embeddedFont>
      <p:font typeface="Lato"/>
      <p:regular r:id="rId29"/>
      <p:bold r:id="rId30"/>
      <p:italic r:id="rId31"/>
      <p:boldItalic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aleway-bold.fntdata"/><Relationship Id="rId25" Type="http://schemas.openxmlformats.org/officeDocument/2006/relationships/font" Target="fonts/Raleway-regular.fntdata"/><Relationship Id="rId28" Type="http://schemas.openxmlformats.org/officeDocument/2006/relationships/font" Target="fonts/Raleway-boldItalic.fntdata"/><Relationship Id="rId27" Type="http://schemas.openxmlformats.org/officeDocument/2006/relationships/font" Target="fonts/Raleway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Lato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Lato-italic.fntdata"/><Relationship Id="rId30" Type="http://schemas.openxmlformats.org/officeDocument/2006/relationships/font" Target="fonts/Lato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32" Type="http://schemas.openxmlformats.org/officeDocument/2006/relationships/font" Target="fonts/Lato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3350dbded47_1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3350dbded47_1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350dbded47_1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3350dbded47_1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350dbded47_1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3350dbded47_1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353c79345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3353c79345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353c793458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3353c793458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3511ced958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3511ced958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3353c793458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3353c793458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3353c793458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3353c793458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3353c793458_1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3353c793458_1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3353c793458_1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3353c793458_1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350dbded47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350dbded47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350dbded47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3350dbded47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3350dbded47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3350dbded47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350dbded47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3350dbded47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350dbded47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3350dbded47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350dbded47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350dbded47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350dbded47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3350dbded47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3350dbded47_1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3350dbded47_1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://mage.ai" TargetMode="External"/><Relationship Id="rId4" Type="http://schemas.openxmlformats.org/officeDocument/2006/relationships/hyperlink" Target="http://mage.ai" TargetMode="External"/><Relationship Id="rId5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://localhost:6789" TargetMode="External"/><Relationship Id="rId4" Type="http://schemas.openxmlformats.org/officeDocument/2006/relationships/hyperlink" Target="http://localhost:5050" TargetMode="External"/><Relationship Id="rId5" Type="http://schemas.openxmlformats.org/officeDocument/2006/relationships/image" Target="../media/image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Captación de datos mediante </a:t>
            </a:r>
            <a:r>
              <a:rPr lang="es" u="sng">
                <a:solidFill>
                  <a:schemeClr val="hlink"/>
                </a:solidFill>
                <a:hlinkClick r:id="rId3"/>
              </a:rPr>
              <a:t>MAGE </a:t>
            </a:r>
            <a:r>
              <a:rPr lang="es" u="sng">
                <a:solidFill>
                  <a:schemeClr val="hlink"/>
                </a:solidFill>
                <a:hlinkClick r:id="rId4"/>
              </a:rPr>
              <a:t>AI</a:t>
            </a:r>
            <a:endParaRPr/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Grupo 3 (Pablo, Garai y Markel)</a:t>
            </a:r>
            <a:endParaRPr/>
          </a:p>
        </p:txBody>
      </p:sp>
      <p:pic>
        <p:nvPicPr>
          <p:cNvPr id="88" name="Google Shape;88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68000" y="0"/>
            <a:ext cx="1276000" cy="48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51718"/>
        </a:solidFill>
      </p:bgPr>
    </p:bg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2"/>
          <p:cNvSpPr txBox="1"/>
          <p:nvPr>
            <p:ph type="title"/>
          </p:nvPr>
        </p:nvSpPr>
        <p:spPr>
          <a:xfrm>
            <a:off x="2728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Transformer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Apartado técnico</a:t>
            </a:r>
            <a:endParaRPr/>
          </a:p>
        </p:txBody>
      </p:sp>
      <p:sp>
        <p:nvSpPr>
          <p:cNvPr id="155" name="Google Shape;155;p22"/>
          <p:cNvSpPr txBox="1"/>
          <p:nvPr>
            <p:ph idx="1" type="subTitle"/>
          </p:nvPr>
        </p:nvSpPr>
        <p:spPr>
          <a:xfrm>
            <a:off x="267750" y="2880175"/>
            <a:ext cx="3300900" cy="196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/>
              <a:t>A continuación se añade el script de Python utilizado para realizar la lógica de inserción de datos previamente explicada.</a:t>
            </a:r>
            <a:endParaRPr sz="1800"/>
          </a:p>
        </p:txBody>
      </p:sp>
      <p:pic>
        <p:nvPicPr>
          <p:cNvPr id="156" name="Google Shape;15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062317"/>
            <a:ext cx="4572001" cy="3041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51718"/>
        </a:solidFill>
      </p:bgPr>
    </p:bg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3"/>
          <p:cNvSpPr txBox="1"/>
          <p:nvPr>
            <p:ph type="title"/>
          </p:nvPr>
        </p:nvSpPr>
        <p:spPr>
          <a:xfrm>
            <a:off x="2728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Transformer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Apartado técnico</a:t>
            </a:r>
            <a:endParaRPr/>
          </a:p>
        </p:txBody>
      </p:sp>
      <p:sp>
        <p:nvSpPr>
          <p:cNvPr id="162" name="Google Shape;162;p23"/>
          <p:cNvSpPr txBox="1"/>
          <p:nvPr>
            <p:ph idx="1" type="subTitle"/>
          </p:nvPr>
        </p:nvSpPr>
        <p:spPr>
          <a:xfrm>
            <a:off x="267750" y="2880175"/>
            <a:ext cx="3300900" cy="196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/>
              <a:t>A continuación se añade el script de Python utilizado para realizar la lógica de inserción de datos previamente explicada.</a:t>
            </a:r>
            <a:endParaRPr sz="1800"/>
          </a:p>
        </p:txBody>
      </p:sp>
      <p:pic>
        <p:nvPicPr>
          <p:cNvPr id="163" name="Google Shape;16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1999" y="800437"/>
            <a:ext cx="4572000" cy="354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51718"/>
        </a:solidFill>
      </p:bgPr>
    </p:bg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4"/>
          <p:cNvSpPr txBox="1"/>
          <p:nvPr>
            <p:ph type="title"/>
          </p:nvPr>
        </p:nvSpPr>
        <p:spPr>
          <a:xfrm>
            <a:off x="2728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Test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Apartado técnico</a:t>
            </a:r>
            <a:endParaRPr/>
          </a:p>
        </p:txBody>
      </p:sp>
      <p:sp>
        <p:nvSpPr>
          <p:cNvPr id="169" name="Google Shape;169;p24"/>
          <p:cNvSpPr txBox="1"/>
          <p:nvPr>
            <p:ph idx="1" type="subTitle"/>
          </p:nvPr>
        </p:nvSpPr>
        <p:spPr>
          <a:xfrm>
            <a:off x="267750" y="2880175"/>
            <a:ext cx="3072300" cy="196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/>
              <a:t>Esta parte se corresponde a la comprobación de fallos mediante el decorador </a:t>
            </a:r>
            <a:r>
              <a:rPr b="1" lang="es" sz="1800"/>
              <a:t>test</a:t>
            </a:r>
            <a:r>
              <a:rPr lang="es" sz="1800"/>
              <a:t>. </a:t>
            </a:r>
            <a:endParaRPr sz="1800"/>
          </a:p>
        </p:txBody>
      </p:sp>
      <p:pic>
        <p:nvPicPr>
          <p:cNvPr id="170" name="Google Shape;17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893000"/>
            <a:ext cx="4572000" cy="33574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Descripción de nuestro ejemplo - Exporter</a:t>
            </a:r>
            <a:endParaRPr/>
          </a:p>
        </p:txBody>
      </p:sp>
      <p:sp>
        <p:nvSpPr>
          <p:cNvPr id="176" name="Google Shape;176;p25"/>
          <p:cNvSpPr txBox="1"/>
          <p:nvPr>
            <p:ph idx="1" type="body"/>
          </p:nvPr>
        </p:nvSpPr>
        <p:spPr>
          <a:xfrm>
            <a:off x="729450" y="2078875"/>
            <a:ext cx="7688700" cy="284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/>
              <a:t>Como último paso de</a:t>
            </a:r>
            <a:r>
              <a:rPr lang="es" sz="1600"/>
              <a:t>l pipeline, exportamos los datos previamente transformados, a la base de datos de PostgreSQL con el decorador </a:t>
            </a:r>
            <a:r>
              <a:rPr b="1" lang="es" sz="1600"/>
              <a:t>exporter</a:t>
            </a:r>
            <a:r>
              <a:rPr lang="es" sz="1600"/>
              <a:t>.</a:t>
            </a:r>
            <a:endParaRPr sz="1600"/>
          </a:p>
          <a:p>
            <a:pPr indent="0" lvl="0" marL="0" rtl="0" algn="just">
              <a:lnSpc>
                <a:spcPct val="138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s" sz="1600"/>
              <a:t>Este script utiliza Pandas para enviar el dataframe previamente generado hacia la base de datos, además hace uso de la opción </a:t>
            </a:r>
            <a:r>
              <a:rPr i="1" lang="es" sz="1600"/>
              <a:t>if_exists=’append’ </a:t>
            </a:r>
            <a:r>
              <a:rPr lang="es" sz="1600"/>
              <a:t>para evitar sobreescribir datos ya existentes.</a:t>
            </a:r>
            <a:endParaRPr b="1" sz="1600"/>
          </a:p>
        </p:txBody>
      </p:sp>
      <p:pic>
        <p:nvPicPr>
          <p:cNvPr id="177" name="Google Shape;17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68000" y="0"/>
            <a:ext cx="1276000" cy="48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51718"/>
        </a:solid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6"/>
          <p:cNvSpPr txBox="1"/>
          <p:nvPr>
            <p:ph type="title"/>
          </p:nvPr>
        </p:nvSpPr>
        <p:spPr>
          <a:xfrm>
            <a:off x="2728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Data Exporter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Apartado técnico</a:t>
            </a:r>
            <a:endParaRPr/>
          </a:p>
        </p:txBody>
      </p:sp>
      <p:sp>
        <p:nvSpPr>
          <p:cNvPr id="183" name="Google Shape;183;p26"/>
          <p:cNvSpPr txBox="1"/>
          <p:nvPr>
            <p:ph idx="1" type="subTitle"/>
          </p:nvPr>
        </p:nvSpPr>
        <p:spPr>
          <a:xfrm>
            <a:off x="267750" y="2880175"/>
            <a:ext cx="3072300" cy="196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/>
              <a:t>Se puede ver el script de exportación de datos del dataframe hacia la base de datos PostgreSQL. </a:t>
            </a:r>
            <a:endParaRPr sz="1800"/>
          </a:p>
        </p:txBody>
      </p:sp>
      <p:pic>
        <p:nvPicPr>
          <p:cNvPr id="184" name="Google Shape;184;p26"/>
          <p:cNvPicPr preferRelativeResize="0"/>
          <p:nvPr/>
        </p:nvPicPr>
        <p:blipFill rotWithShape="1">
          <a:blip r:embed="rId3">
            <a:alphaModFix/>
          </a:blip>
          <a:srcRect b="8633" l="6800" r="7867" t="13587"/>
          <a:stretch/>
        </p:blipFill>
        <p:spPr>
          <a:xfrm>
            <a:off x="4650750" y="979025"/>
            <a:ext cx="4493251" cy="3185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Descripción de nuestro ejemplo - pgAdmin</a:t>
            </a:r>
            <a:endParaRPr/>
          </a:p>
        </p:txBody>
      </p:sp>
      <p:sp>
        <p:nvSpPr>
          <p:cNvPr id="190" name="Google Shape;190;p27"/>
          <p:cNvSpPr txBox="1"/>
          <p:nvPr>
            <p:ph idx="1" type="body"/>
          </p:nvPr>
        </p:nvSpPr>
        <p:spPr>
          <a:xfrm>
            <a:off x="729450" y="2078875"/>
            <a:ext cx="7688700" cy="284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/>
              <a:t>Para permitir una interacción y visualización de la base de datos más sencilla, se ha decidido implementar la herramienta pgAdmin para poder tratar y ver los datos. </a:t>
            </a:r>
            <a:endParaRPr sz="1350"/>
          </a:p>
          <a:p>
            <a:pPr indent="0" lvl="0" marL="0" rtl="0" algn="l">
              <a:lnSpc>
                <a:spcPct val="138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350"/>
              <a:t>La herramienta se levanta como parte del docker-compose estableciendo la conexión con PostgreSQL y provisionando las variables necesarias de inicio de sesión a través del .env.</a:t>
            </a:r>
            <a:endParaRPr sz="1350"/>
          </a:p>
          <a:p>
            <a:pPr indent="0" lvl="0" marL="0" rtl="0" algn="l">
              <a:lnSpc>
                <a:spcPct val="138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s" sz="1350"/>
              <a:t>A través de un archivo JSON, se configura la creación del servidor de forma automática.</a:t>
            </a:r>
            <a:endParaRPr sz="1350"/>
          </a:p>
        </p:txBody>
      </p:sp>
      <p:pic>
        <p:nvPicPr>
          <p:cNvPr id="191" name="Google Shape;19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68000" y="0"/>
            <a:ext cx="1276000" cy="48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8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Demo</a:t>
            </a:r>
            <a:endParaRPr/>
          </a:p>
        </p:txBody>
      </p:sp>
      <p:sp>
        <p:nvSpPr>
          <p:cNvPr id="197" name="Google Shape;197;p28"/>
          <p:cNvSpPr txBox="1"/>
          <p:nvPr>
            <p:ph idx="1" type="subTitle"/>
          </p:nvPr>
        </p:nvSpPr>
        <p:spPr>
          <a:xfrm>
            <a:off x="434475" y="3104850"/>
            <a:ext cx="3688500" cy="138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En este apartado se especifica la demo a seguir para comprobar el funcionamiento del proyecto y validar que el procesamiento de datos se realiza correctamente.</a:t>
            </a:r>
            <a:endParaRPr/>
          </a:p>
        </p:txBody>
      </p:sp>
      <p:pic>
        <p:nvPicPr>
          <p:cNvPr id="198" name="Google Shape;19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8925" y="1571975"/>
            <a:ext cx="2989025" cy="2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Pasos a seguir</a:t>
            </a:r>
            <a:endParaRPr/>
          </a:p>
        </p:txBody>
      </p:sp>
      <p:sp>
        <p:nvSpPr>
          <p:cNvPr id="204" name="Google Shape;204;p29"/>
          <p:cNvSpPr txBox="1"/>
          <p:nvPr>
            <p:ph idx="1" type="body"/>
          </p:nvPr>
        </p:nvSpPr>
        <p:spPr>
          <a:xfrm>
            <a:off x="729450" y="2078875"/>
            <a:ext cx="7688700" cy="284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50"/>
              <a:t>1. Requisitos Previos:</a:t>
            </a:r>
            <a:endParaRPr b="1" sz="1350"/>
          </a:p>
          <a:p>
            <a:pPr indent="-314325" lvl="0" marL="457200" rtl="0" algn="l">
              <a:lnSpc>
                <a:spcPct val="138000"/>
              </a:lnSpc>
              <a:spcBef>
                <a:spcPts val="1200"/>
              </a:spcBef>
              <a:spcAft>
                <a:spcPts val="0"/>
              </a:spcAft>
              <a:buSzPts val="1350"/>
              <a:buChar char="-"/>
            </a:pPr>
            <a:r>
              <a:rPr lang="es" sz="1350"/>
              <a:t>Tener instalado  docker y docker-compose.</a:t>
            </a:r>
            <a:endParaRPr sz="1350"/>
          </a:p>
          <a:p>
            <a:pPr indent="-314325" lvl="0" marL="45720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SzPts val="1350"/>
              <a:buChar char="-"/>
            </a:pPr>
            <a:r>
              <a:rPr lang="es" sz="1350"/>
              <a:t>Clonar el repositorio del proyecto.</a:t>
            </a:r>
            <a:endParaRPr sz="1350"/>
          </a:p>
          <a:p>
            <a:pPr indent="-314325" lvl="0" marL="45720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SzPts val="1350"/>
              <a:buChar char="-"/>
            </a:pPr>
            <a:r>
              <a:rPr lang="es" sz="1350"/>
              <a:t>Introducir el valor de las variables de entorno en el .env</a:t>
            </a:r>
            <a:endParaRPr sz="1350"/>
          </a:p>
          <a:p>
            <a:pPr indent="0" lvl="0" marL="0" rtl="0" algn="l">
              <a:lnSpc>
                <a:spcPct val="138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s" sz="1350"/>
              <a:t>2. Levantar los Contenedores:</a:t>
            </a:r>
            <a:endParaRPr b="1" sz="1350"/>
          </a:p>
          <a:p>
            <a:pPr indent="-314325" lvl="0" marL="457200" rtl="0" algn="l">
              <a:lnSpc>
                <a:spcPct val="138000"/>
              </a:lnSpc>
              <a:spcBef>
                <a:spcPts val="1200"/>
              </a:spcBef>
              <a:spcAft>
                <a:spcPts val="0"/>
              </a:spcAft>
              <a:buSzPts val="1350"/>
              <a:buChar char="-"/>
            </a:pPr>
            <a:r>
              <a:rPr lang="es" sz="1350"/>
              <a:t>Ejecutar el siguiente comando en la terminal dentro del directorio del proyecto:</a:t>
            </a:r>
            <a:endParaRPr sz="1350"/>
          </a:p>
          <a:p>
            <a:pPr indent="-314325" lvl="0" marL="45720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SzPts val="1350"/>
              <a:buChar char="-"/>
            </a:pPr>
            <a:r>
              <a:rPr lang="es" sz="1350"/>
              <a:t>docker-compose up -d</a:t>
            </a:r>
            <a:endParaRPr sz="1350"/>
          </a:p>
          <a:p>
            <a:pPr indent="-314325" lvl="0" marL="45720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SzPts val="1350"/>
              <a:buChar char="-"/>
            </a:pPr>
            <a:r>
              <a:rPr lang="es" sz="1350"/>
              <a:t>Esto iniciará los contenedores de Mage AI, PostgreSQL y pgAdmin.</a:t>
            </a:r>
            <a:endParaRPr sz="1350"/>
          </a:p>
        </p:txBody>
      </p:sp>
      <p:pic>
        <p:nvPicPr>
          <p:cNvPr id="205" name="Google Shape;20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68000" y="0"/>
            <a:ext cx="1276000" cy="48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Pasos a seguir</a:t>
            </a:r>
            <a:endParaRPr/>
          </a:p>
        </p:txBody>
      </p:sp>
      <p:sp>
        <p:nvSpPr>
          <p:cNvPr id="211" name="Google Shape;211;p30"/>
          <p:cNvSpPr txBox="1"/>
          <p:nvPr>
            <p:ph idx="1" type="body"/>
          </p:nvPr>
        </p:nvSpPr>
        <p:spPr>
          <a:xfrm>
            <a:off x="729450" y="2078875"/>
            <a:ext cx="7688700" cy="284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50"/>
              <a:t>3</a:t>
            </a:r>
            <a:r>
              <a:rPr b="1" lang="es" sz="1350"/>
              <a:t>. Acceder a Mage AI:</a:t>
            </a:r>
            <a:endParaRPr b="1" sz="1350"/>
          </a:p>
          <a:p>
            <a:pPr indent="-314325" lvl="0" marL="457200" rtl="0" algn="l">
              <a:lnSpc>
                <a:spcPct val="138000"/>
              </a:lnSpc>
              <a:spcBef>
                <a:spcPts val="1200"/>
              </a:spcBef>
              <a:spcAft>
                <a:spcPts val="0"/>
              </a:spcAft>
              <a:buSzPts val="1350"/>
              <a:buChar char="-"/>
            </a:pPr>
            <a:r>
              <a:rPr lang="es" sz="1350"/>
              <a:t>Abrir el navegador y entrar en:</a:t>
            </a:r>
            <a:endParaRPr sz="1350"/>
          </a:p>
          <a:p>
            <a:pPr indent="-314325" lvl="0" marL="45720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SzPts val="1350"/>
              <a:buChar char="-"/>
            </a:pPr>
            <a:r>
              <a:rPr lang="es" sz="1350" u="sng">
                <a:solidFill>
                  <a:schemeClr val="hlink"/>
                </a:solidFill>
                <a:hlinkClick r:id="rId3"/>
              </a:rPr>
              <a:t>http://localhost:6789</a:t>
            </a:r>
            <a:endParaRPr sz="1350"/>
          </a:p>
          <a:p>
            <a:pPr indent="-314325" lvl="0" marL="45720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SzPts val="1350"/>
              <a:buChar char="-"/>
            </a:pPr>
            <a:r>
              <a:rPr lang="es" sz="1350"/>
              <a:t>Desde ahí, se podrá observar la ejecución de todas las etapas correspondientes a la pipeline.</a:t>
            </a:r>
            <a:endParaRPr sz="1350"/>
          </a:p>
          <a:p>
            <a:pPr indent="0" lvl="0" marL="0" rtl="0" algn="l">
              <a:lnSpc>
                <a:spcPct val="138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s" sz="1350"/>
              <a:t>4.</a:t>
            </a:r>
            <a:r>
              <a:rPr b="1" lang="es" sz="1350"/>
              <a:t> Comprobar los datos en PostgreSQL:</a:t>
            </a:r>
            <a:endParaRPr b="1" sz="1350"/>
          </a:p>
          <a:p>
            <a:pPr indent="-314325" lvl="0" marL="457200" rtl="0" algn="l">
              <a:lnSpc>
                <a:spcPct val="138000"/>
              </a:lnSpc>
              <a:spcBef>
                <a:spcPts val="1200"/>
              </a:spcBef>
              <a:spcAft>
                <a:spcPts val="0"/>
              </a:spcAft>
              <a:buSzPts val="1350"/>
              <a:buChar char="-"/>
            </a:pPr>
            <a:r>
              <a:rPr lang="es" sz="1350"/>
              <a:t>Acceder a pgAdmin en:</a:t>
            </a:r>
            <a:endParaRPr sz="1350"/>
          </a:p>
          <a:p>
            <a:pPr indent="-314325" lvl="0" marL="45720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SzPts val="1350"/>
              <a:buChar char="-"/>
            </a:pPr>
            <a:r>
              <a:rPr lang="es" sz="1350" u="sng">
                <a:solidFill>
                  <a:schemeClr val="hlink"/>
                </a:solidFill>
                <a:hlinkClick r:id="rId4"/>
              </a:rPr>
              <a:t>http://localhost:5050</a:t>
            </a:r>
            <a:endParaRPr sz="1350"/>
          </a:p>
          <a:p>
            <a:pPr indent="-314325" lvl="0" marL="45720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SzPts val="1350"/>
              <a:buChar char="-"/>
            </a:pPr>
            <a:r>
              <a:rPr lang="es" sz="1350"/>
              <a:t>Acceder a la base de datos y comprobar los datos de cada tabla.</a:t>
            </a:r>
            <a:endParaRPr sz="1350"/>
          </a:p>
        </p:txBody>
      </p:sp>
      <p:pic>
        <p:nvPicPr>
          <p:cNvPr id="212" name="Google Shape;212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68000" y="0"/>
            <a:ext cx="1276000" cy="48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Pasos a seguir</a:t>
            </a:r>
            <a:endParaRPr/>
          </a:p>
        </p:txBody>
      </p:sp>
      <p:sp>
        <p:nvSpPr>
          <p:cNvPr id="218" name="Google Shape;218;p31"/>
          <p:cNvSpPr txBox="1"/>
          <p:nvPr>
            <p:ph idx="1" type="body"/>
          </p:nvPr>
        </p:nvSpPr>
        <p:spPr>
          <a:xfrm>
            <a:off x="729450" y="2078875"/>
            <a:ext cx="7688700" cy="284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50"/>
              <a:t>5</a:t>
            </a:r>
            <a:r>
              <a:rPr b="1" lang="es" sz="1350"/>
              <a:t>. Observar la Inserción Automática de Nuevos Datos:</a:t>
            </a:r>
            <a:endParaRPr b="1" sz="1350"/>
          </a:p>
          <a:p>
            <a:pPr indent="-314325" lvl="0" marL="457200" rtl="0" algn="l">
              <a:lnSpc>
                <a:spcPct val="138000"/>
              </a:lnSpc>
              <a:spcBef>
                <a:spcPts val="1200"/>
              </a:spcBef>
              <a:spcAft>
                <a:spcPts val="0"/>
              </a:spcAft>
              <a:buSzPts val="1350"/>
              <a:buChar char="-"/>
            </a:pPr>
            <a:r>
              <a:rPr lang="es" sz="1350"/>
              <a:t>La pipeline se ejecuta automáticamente cada minuto gracias al trigger configurado.</a:t>
            </a:r>
            <a:endParaRPr sz="1350"/>
          </a:p>
          <a:p>
            <a:pPr indent="-314325" lvl="0" marL="45720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SzPts val="1350"/>
              <a:buChar char="-"/>
            </a:pPr>
            <a:r>
              <a:rPr lang="es" sz="1350"/>
              <a:t>Esperar un par de minutos para que se generen nuevas inserciones en ventas.</a:t>
            </a:r>
            <a:endParaRPr sz="1350"/>
          </a:p>
          <a:p>
            <a:pPr indent="-314325" lvl="0" marL="45720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SzPts val="1350"/>
              <a:buChar char="-"/>
            </a:pPr>
            <a:r>
              <a:rPr lang="es" sz="1350"/>
              <a:t>Verificar que los nuevos datos son procesados y aparecen transformados en detalle_ventas.</a:t>
            </a:r>
            <a:endParaRPr sz="1350"/>
          </a:p>
          <a:p>
            <a:pPr indent="0" lvl="0" marL="0" rtl="0" algn="l">
              <a:lnSpc>
                <a:spcPct val="138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s" sz="1350"/>
              <a:t>6</a:t>
            </a:r>
            <a:r>
              <a:rPr b="1" lang="es" sz="1350"/>
              <a:t>. </a:t>
            </a:r>
            <a:r>
              <a:rPr b="1" lang="es" sz="1350"/>
              <a:t>Finalizar los Contenedores:</a:t>
            </a:r>
            <a:endParaRPr b="1" sz="1350"/>
          </a:p>
          <a:p>
            <a:pPr indent="-314325" lvl="0" marL="457200" rtl="0" algn="l">
              <a:lnSpc>
                <a:spcPct val="138000"/>
              </a:lnSpc>
              <a:spcBef>
                <a:spcPts val="1200"/>
              </a:spcBef>
              <a:spcAft>
                <a:spcPts val="0"/>
              </a:spcAft>
              <a:buSzPts val="1350"/>
              <a:buChar char="-"/>
            </a:pPr>
            <a:r>
              <a:rPr lang="es" sz="1350"/>
              <a:t>Cuando se haya terminado la prueba, detener los contenedores con el siguiente comando:</a:t>
            </a:r>
            <a:endParaRPr sz="1350"/>
          </a:p>
          <a:p>
            <a:pPr indent="-314325" lvl="0" marL="45720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SzPts val="1350"/>
              <a:buChar char="-"/>
            </a:pPr>
            <a:r>
              <a:rPr lang="es" sz="1350"/>
              <a:t>docker-compose down</a:t>
            </a:r>
            <a:endParaRPr sz="1350"/>
          </a:p>
        </p:txBody>
      </p:sp>
      <p:pic>
        <p:nvPicPr>
          <p:cNvPr id="219" name="Google Shape;21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68000" y="0"/>
            <a:ext cx="1276000" cy="48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Objetivo del proyecto</a:t>
            </a:r>
            <a:endParaRPr/>
          </a:p>
        </p:txBody>
      </p:sp>
      <p:sp>
        <p:nvSpPr>
          <p:cNvPr id="94" name="Google Shape;94;p14"/>
          <p:cNvSpPr txBox="1"/>
          <p:nvPr>
            <p:ph idx="1" type="body"/>
          </p:nvPr>
        </p:nvSpPr>
        <p:spPr>
          <a:xfrm>
            <a:off x="729450" y="2078875"/>
            <a:ext cx="7688700" cy="284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/>
              <a:t>El objetivo principal de este proyecto es demostrar cómo se pueden capturar, transformar y cargar datos en una solución ETL utilizando Mage AI y PostgreSQL. 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600"/>
              <a:t>Durante esta presentación se detallarán los pasos seguidos para realizar esta solución ETL.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5" name="Google Shape;9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68000" y="0"/>
            <a:ext cx="1276000" cy="48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Descripción de nuestro ejemplo - Punto de partida</a:t>
            </a:r>
            <a:endParaRPr/>
          </a:p>
        </p:txBody>
      </p:sp>
      <p:sp>
        <p:nvSpPr>
          <p:cNvPr id="101" name="Google Shape;101;p15"/>
          <p:cNvSpPr txBox="1"/>
          <p:nvPr>
            <p:ph idx="1" type="body"/>
          </p:nvPr>
        </p:nvSpPr>
        <p:spPr>
          <a:xfrm>
            <a:off x="729450" y="2078875"/>
            <a:ext cx="7688700" cy="284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/>
              <a:t>Para el ejemplo elegido, partiremos de una tabla llamada </a:t>
            </a:r>
            <a:r>
              <a:rPr b="1" lang="es" sz="1600"/>
              <a:t>ventas</a:t>
            </a:r>
            <a:r>
              <a:rPr lang="es" sz="1600"/>
              <a:t>, la cual tendrá como campos:</a:t>
            </a:r>
            <a:endParaRPr sz="1600"/>
          </a:p>
          <a:p>
            <a:pPr indent="-330200" lvl="0" marL="457200" rtl="0" algn="l">
              <a:lnSpc>
                <a:spcPct val="138000"/>
              </a:lnSpc>
              <a:spcBef>
                <a:spcPts val="1200"/>
              </a:spcBef>
              <a:spcAft>
                <a:spcPts val="0"/>
              </a:spcAft>
              <a:buSzPts val="1600"/>
              <a:buChar char="-"/>
            </a:pPr>
            <a:r>
              <a:rPr b="1" lang="es" sz="1600"/>
              <a:t>Un id autoincremental.</a:t>
            </a:r>
            <a:endParaRPr b="1" sz="1600"/>
          </a:p>
          <a:p>
            <a:pPr indent="-330200" lvl="0" marL="45720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b="1" lang="es" sz="1600"/>
              <a:t>Una descripción del producto.</a:t>
            </a:r>
            <a:endParaRPr b="1" sz="1600"/>
          </a:p>
          <a:p>
            <a:pPr indent="-330200" lvl="0" marL="45720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b="1" lang="es" sz="1600"/>
              <a:t>La cantidad de este producto</a:t>
            </a:r>
            <a:endParaRPr b="1" sz="1600"/>
          </a:p>
          <a:p>
            <a:pPr indent="-330200" lvl="0" marL="45720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b="1" lang="es" sz="1600"/>
              <a:t>El precio del producto</a:t>
            </a:r>
            <a:endParaRPr b="1" sz="1600"/>
          </a:p>
          <a:p>
            <a:pPr indent="-330200" lvl="0" marL="45720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b="1" lang="es" sz="1600"/>
              <a:t>La fecha de venta del producto</a:t>
            </a:r>
            <a:endParaRPr b="1" sz="1600"/>
          </a:p>
        </p:txBody>
      </p:sp>
      <p:pic>
        <p:nvPicPr>
          <p:cNvPr id="102" name="Google Shape;10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5375" y="2571750"/>
            <a:ext cx="4072052" cy="229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68000" y="0"/>
            <a:ext cx="1276000" cy="48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Descripción de nuestro ejemplo - Punto de partida</a:t>
            </a:r>
            <a:endParaRPr/>
          </a:p>
        </p:txBody>
      </p:sp>
      <p:sp>
        <p:nvSpPr>
          <p:cNvPr id="109" name="Google Shape;109;p16"/>
          <p:cNvSpPr txBox="1"/>
          <p:nvPr>
            <p:ph idx="1" type="body"/>
          </p:nvPr>
        </p:nvSpPr>
        <p:spPr>
          <a:xfrm>
            <a:off x="729450" y="2078875"/>
            <a:ext cx="7688700" cy="284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/>
              <a:t>Además, también crearemos una tabla de destino llamada </a:t>
            </a:r>
            <a:r>
              <a:rPr b="1" lang="es" sz="1600"/>
              <a:t>detalle_ventas </a:t>
            </a:r>
            <a:r>
              <a:rPr lang="es" sz="1600"/>
              <a:t>en la cual se añadirán algunos campos derivados de los campos de la primera tabla, </a:t>
            </a:r>
            <a:r>
              <a:rPr b="1" lang="es" sz="1600"/>
              <a:t>ventas</a:t>
            </a:r>
            <a:r>
              <a:rPr lang="es" sz="1600"/>
              <a:t>.</a:t>
            </a:r>
            <a:endParaRPr sz="1600"/>
          </a:p>
          <a:p>
            <a:pPr indent="-330200" lvl="0" marL="457200" rtl="0" algn="l">
              <a:lnSpc>
                <a:spcPct val="138000"/>
              </a:lnSpc>
              <a:spcBef>
                <a:spcPts val="1200"/>
              </a:spcBef>
              <a:spcAft>
                <a:spcPts val="0"/>
              </a:spcAft>
              <a:buSzPts val="1600"/>
              <a:buChar char="-"/>
            </a:pPr>
            <a:r>
              <a:rPr lang="es" sz="1600"/>
              <a:t>Un id autoincremental.</a:t>
            </a:r>
            <a:endParaRPr sz="1600"/>
          </a:p>
          <a:p>
            <a:pPr indent="-330200" lvl="0" marL="45720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s" sz="1600"/>
              <a:t>Una descripción del producto.</a:t>
            </a:r>
            <a:endParaRPr sz="1600"/>
          </a:p>
          <a:p>
            <a:pPr indent="-330200" lvl="0" marL="45720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s" sz="1600"/>
              <a:t>La cantidad de este producto</a:t>
            </a:r>
            <a:endParaRPr sz="1600"/>
          </a:p>
          <a:p>
            <a:pPr indent="-330200" lvl="0" marL="45720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s" sz="1600"/>
              <a:t>El precio del producto</a:t>
            </a:r>
            <a:endParaRPr sz="1600"/>
          </a:p>
          <a:p>
            <a:pPr indent="-330200" lvl="0" marL="45720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s" sz="1600"/>
              <a:t>La fecha de venta del producto</a:t>
            </a:r>
            <a:endParaRPr sz="1600"/>
          </a:p>
        </p:txBody>
      </p:sp>
      <p:sp>
        <p:nvSpPr>
          <p:cNvPr id="110" name="Google Shape;110;p16"/>
          <p:cNvSpPr txBox="1"/>
          <p:nvPr/>
        </p:nvSpPr>
        <p:spPr>
          <a:xfrm>
            <a:off x="4415975" y="2915550"/>
            <a:ext cx="4245300" cy="18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Char char="-"/>
            </a:pPr>
            <a:r>
              <a:rPr b="1" lang="es" sz="16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El total de la venta</a:t>
            </a:r>
            <a:endParaRPr b="1" sz="16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Char char="-"/>
            </a:pPr>
            <a:r>
              <a:rPr b="1" lang="es" sz="16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La categoría de la venta</a:t>
            </a:r>
            <a:endParaRPr b="1" sz="16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Char char="-"/>
            </a:pPr>
            <a:r>
              <a:rPr b="1" lang="es" sz="16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El mes en el que se ha hecho la venta</a:t>
            </a:r>
            <a:endParaRPr b="1" sz="16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11" name="Google Shape;11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68000" y="0"/>
            <a:ext cx="1276000" cy="48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51718"/>
        </a:solid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7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Punto de partida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Apartado técnico</a:t>
            </a:r>
            <a:endParaRPr/>
          </a:p>
        </p:txBody>
      </p:sp>
      <p:sp>
        <p:nvSpPr>
          <p:cNvPr id="117" name="Google Shape;117;p17"/>
          <p:cNvSpPr txBox="1"/>
          <p:nvPr>
            <p:ph idx="1" type="subTitle"/>
          </p:nvPr>
        </p:nvSpPr>
        <p:spPr>
          <a:xfrm>
            <a:off x="724950" y="2880175"/>
            <a:ext cx="3300900" cy="196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/>
              <a:t>A continuación se añaden las consultas SQL ejecutadas para la creación de las tablas previamente explicadas.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/>
              <a:t>Este será el primer paso del pipeline.</a:t>
            </a:r>
            <a:endParaRPr sz="1800"/>
          </a:p>
        </p:txBody>
      </p:sp>
      <p:pic>
        <p:nvPicPr>
          <p:cNvPr id="118" name="Google Shape;11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68000" y="0"/>
            <a:ext cx="1276000" cy="48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35525" y="971700"/>
            <a:ext cx="3880174" cy="361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Descripción de nuestro ejemplo - Data Loader</a:t>
            </a:r>
            <a:endParaRPr/>
          </a:p>
        </p:txBody>
      </p:sp>
      <p:sp>
        <p:nvSpPr>
          <p:cNvPr id="125" name="Google Shape;125;p18"/>
          <p:cNvSpPr txBox="1"/>
          <p:nvPr>
            <p:ph idx="1" type="body"/>
          </p:nvPr>
        </p:nvSpPr>
        <p:spPr>
          <a:xfrm>
            <a:off x="729450" y="2078875"/>
            <a:ext cx="7688700" cy="284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/>
              <a:t>En el siguiente paso del pipeline generamos datos aleatorios y los insertamos en la base de datos mediante un script de Python haciendo uso de los llamados </a:t>
            </a:r>
            <a:r>
              <a:rPr b="1" lang="es" sz="1600"/>
              <a:t>decorators, </a:t>
            </a:r>
            <a:r>
              <a:rPr lang="es" sz="1600"/>
              <a:t>en este caso, se usará el decorador </a:t>
            </a:r>
            <a:r>
              <a:rPr b="1" lang="es" sz="1600"/>
              <a:t>data loader</a:t>
            </a:r>
            <a:r>
              <a:rPr lang="es" sz="1600"/>
              <a:t>.</a:t>
            </a:r>
            <a:endParaRPr sz="1600"/>
          </a:p>
          <a:p>
            <a:pPr indent="0" lvl="0" marL="0" rtl="0" algn="l">
              <a:lnSpc>
                <a:spcPct val="138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s" sz="1600"/>
              <a:t>La generación de datos aleatorios se hace mediante la librería </a:t>
            </a:r>
            <a:r>
              <a:rPr b="1" lang="es" sz="1600"/>
              <a:t>random</a:t>
            </a:r>
            <a:r>
              <a:rPr lang="es" sz="1600"/>
              <a:t> y tras generar estos datos, hacemos uso de la librería </a:t>
            </a:r>
            <a:r>
              <a:rPr b="1" lang="es" sz="1600"/>
              <a:t>Pandas</a:t>
            </a:r>
            <a:r>
              <a:rPr lang="es" sz="1600"/>
              <a:t> para insertar estos datos dentro de un </a:t>
            </a:r>
            <a:r>
              <a:rPr b="1" lang="es" sz="1600"/>
              <a:t>dataframe</a:t>
            </a:r>
            <a:r>
              <a:rPr lang="es" sz="1600"/>
              <a:t> y tras esto exportarlos a la tabla </a:t>
            </a:r>
            <a:r>
              <a:rPr b="1" lang="es" sz="1600"/>
              <a:t>ventas</a:t>
            </a:r>
            <a:r>
              <a:rPr lang="es" sz="1600"/>
              <a:t>.</a:t>
            </a:r>
            <a:endParaRPr sz="1600"/>
          </a:p>
        </p:txBody>
      </p:sp>
      <p:pic>
        <p:nvPicPr>
          <p:cNvPr id="126" name="Google Shape;12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68000" y="0"/>
            <a:ext cx="1276000" cy="48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51718"/>
        </a:solid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Data Loader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Apartado técnico</a:t>
            </a:r>
            <a:endParaRPr/>
          </a:p>
        </p:txBody>
      </p:sp>
      <p:sp>
        <p:nvSpPr>
          <p:cNvPr id="132" name="Google Shape;132;p19"/>
          <p:cNvSpPr txBox="1"/>
          <p:nvPr>
            <p:ph idx="1" type="subTitle"/>
          </p:nvPr>
        </p:nvSpPr>
        <p:spPr>
          <a:xfrm>
            <a:off x="724950" y="2880175"/>
            <a:ext cx="3300900" cy="196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/>
              <a:t>A continuación se añade el script de Python utilizado para realizar la lógica de inserción de datos previamente explicada.</a:t>
            </a:r>
            <a:endParaRPr sz="1800"/>
          </a:p>
        </p:txBody>
      </p:sp>
      <p:pic>
        <p:nvPicPr>
          <p:cNvPr id="133" name="Google Shape;13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0"/>
            <a:ext cx="3436894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68000" y="0"/>
            <a:ext cx="1276000" cy="48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Descripción de nuestro ejemplo - Transformer</a:t>
            </a:r>
            <a:endParaRPr/>
          </a:p>
        </p:txBody>
      </p:sp>
      <p:sp>
        <p:nvSpPr>
          <p:cNvPr id="140" name="Google Shape;140;p20"/>
          <p:cNvSpPr txBox="1"/>
          <p:nvPr>
            <p:ph idx="1" type="body"/>
          </p:nvPr>
        </p:nvSpPr>
        <p:spPr>
          <a:xfrm>
            <a:off x="729450" y="1853850"/>
            <a:ext cx="7688700" cy="284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2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/>
              <a:t>Siguiendo con el </a:t>
            </a:r>
            <a:r>
              <a:rPr lang="es" sz="1500"/>
              <a:t>pipeline, en el siguiente paso transformamos los datos previamente almacenados en la tabla </a:t>
            </a:r>
            <a:r>
              <a:rPr b="1" lang="es" sz="1500"/>
              <a:t>ventas </a:t>
            </a:r>
            <a:r>
              <a:rPr lang="es" sz="1500"/>
              <a:t>mediante un script de Python haciendo uso del decorador </a:t>
            </a:r>
            <a:r>
              <a:rPr b="1" lang="es" sz="1500"/>
              <a:t>transformer</a:t>
            </a:r>
            <a:r>
              <a:rPr lang="es" sz="1500"/>
              <a:t>. Este script de transformación utiliza también los dataframes de la librería </a:t>
            </a:r>
            <a:r>
              <a:rPr b="1" lang="es" sz="1500"/>
              <a:t>Pandas</a:t>
            </a:r>
            <a:r>
              <a:rPr lang="es" sz="1500"/>
              <a:t> ya que es mucho más accesible el uso de </a:t>
            </a:r>
            <a:r>
              <a:rPr b="1" lang="es" sz="1500"/>
              <a:t>dataframes </a:t>
            </a:r>
            <a:r>
              <a:rPr lang="es" sz="1500"/>
              <a:t>comparado con el acceso directo a bases de datos.</a:t>
            </a:r>
            <a:endParaRPr sz="1500"/>
          </a:p>
          <a:p>
            <a:pPr indent="0" lvl="0" marL="0" rtl="0" algn="l">
              <a:lnSpc>
                <a:spcPct val="128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s" sz="1500"/>
              <a:t>Durante este paso se extraen los registros nuevos de la base de datos, se añaden a un dataframe y se generan las columnas nuevas para que corresponda con la estructura de la nueva tabla </a:t>
            </a:r>
            <a:r>
              <a:rPr b="1" lang="es" sz="1500"/>
              <a:t>detalle_ventas.</a:t>
            </a:r>
            <a:endParaRPr b="1" sz="1500"/>
          </a:p>
        </p:txBody>
      </p:sp>
      <p:pic>
        <p:nvPicPr>
          <p:cNvPr id="141" name="Google Shape;14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68000" y="0"/>
            <a:ext cx="1276000" cy="481650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0"/>
          <p:cNvSpPr txBox="1"/>
          <p:nvPr/>
        </p:nvSpPr>
        <p:spPr>
          <a:xfrm>
            <a:off x="4873800" y="4277275"/>
            <a:ext cx="4143600" cy="777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00" u="sng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Anotación:</a:t>
            </a:r>
            <a:endParaRPr b="1" sz="1300" u="sng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También se hace uso del decorador </a:t>
            </a:r>
            <a:r>
              <a:rPr b="1" lang="es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test</a:t>
            </a:r>
            <a:r>
              <a:rPr lang="es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por si en algún momento falla la transformación de los datos.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51718"/>
        </a:solid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1"/>
          <p:cNvSpPr txBox="1"/>
          <p:nvPr>
            <p:ph type="title"/>
          </p:nvPr>
        </p:nvSpPr>
        <p:spPr>
          <a:xfrm>
            <a:off x="2728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Transformer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Apartado técnico</a:t>
            </a:r>
            <a:endParaRPr/>
          </a:p>
        </p:txBody>
      </p:sp>
      <p:sp>
        <p:nvSpPr>
          <p:cNvPr id="148" name="Google Shape;148;p21"/>
          <p:cNvSpPr txBox="1"/>
          <p:nvPr>
            <p:ph idx="1" type="subTitle"/>
          </p:nvPr>
        </p:nvSpPr>
        <p:spPr>
          <a:xfrm>
            <a:off x="267750" y="2880175"/>
            <a:ext cx="3300900" cy="196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/>
              <a:t>A continuación se añade el script de Python utilizado para realizar la lógica de inserción de datos previamente explicada.</a:t>
            </a:r>
            <a:endParaRPr sz="1800"/>
          </a:p>
        </p:txBody>
      </p:sp>
      <p:pic>
        <p:nvPicPr>
          <p:cNvPr id="149" name="Google Shape;14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482300"/>
            <a:ext cx="4572001" cy="41788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